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04" name="Google Shape;1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10" name="Google Shape;11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16" name="Google Shape;1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22" name="Google Shape;1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28" name="Google Shape;12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33" name="Google Shape;13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38" name="Google Shape;13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43" name="Google Shape;1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50" name="Google Shape;15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We are not a dry cleaners where you can drop your child off in August and pick him/her up in June without us ever seeing you!</a:t>
            </a:r>
            <a:endParaRPr/>
          </a:p>
        </p:txBody>
      </p:sp>
      <p:sp>
        <p:nvSpPr>
          <p:cNvPr id="158" name="Google Shape;15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64" name="Google Shape;1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70" name="Google Shape;17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76" name="Google Shape;17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Google Shape;18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82" name="Google Shape;18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88" name="Google Shape;18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94" name="Google Shape;19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00" name="Google Shape;20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06" name="Google Shape;20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12" name="Google Shape;21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18" name="Google Shape;21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Google Shape;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6" name="Shape 36"/>
        <p:cNvGrpSpPr/>
        <p:nvPr/>
      </p:nvGrpSpPr>
      <p:grpSpPr>
        <a:xfrm>
          <a:off x="0" y="0"/>
          <a:ext cx="0" cy="0"/>
          <a:chOff x="0" y="0"/>
          <a:chExt cx="0" cy="0"/>
        </a:xfrm>
      </p:grpSpPr>
      <p:sp>
        <p:nvSpPr>
          <p:cNvPr id="37" name="Google Shape;37;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 name="Google Shape;38;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9" name="Google Shape;39;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1" name="Google Shape;4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2" name="Google Shape;4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43" name="Shape 43"/>
        <p:cNvGrpSpPr/>
        <p:nvPr/>
      </p:nvGrpSpPr>
      <p:grpSpPr>
        <a:xfrm>
          <a:off x="0" y="0"/>
          <a:ext cx="0" cy="0"/>
          <a:chOff x="0" y="0"/>
          <a:chExt cx="0" cy="0"/>
        </a:xfrm>
      </p:grpSpPr>
      <p:sp>
        <p:nvSpPr>
          <p:cNvPr id="44" name="Google Shape;44;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 name="Google Shape;45;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46" name="Google Shape;4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Google Shape;4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Google Shape;51;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2" name="Google Shape;52;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4" name="Google Shape;54;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SzPts val="5400"/>
              <a:buFont typeface="Calibri"/>
              <a:buNone/>
            </a:pPr>
            <a:r>
              <a:rPr b="0" i="0" lang="en-US" sz="5400" u="none" cap="none" strike="noStrike">
                <a:solidFill>
                  <a:schemeClr val="dk1"/>
                </a:solidFill>
                <a:latin typeface="Calibri"/>
                <a:ea typeface="Calibri"/>
                <a:cs typeface="Calibri"/>
                <a:sym typeface="Calibri"/>
              </a:rPr>
              <a:t>2018-19</a:t>
            </a:r>
            <a:br>
              <a:rPr b="0" i="0" lang="en-US" sz="5400" u="none" cap="none" strike="noStrike">
                <a:solidFill>
                  <a:schemeClr val="dk1"/>
                </a:solidFill>
                <a:latin typeface="Calibri"/>
                <a:ea typeface="Calibri"/>
                <a:cs typeface="Calibri"/>
                <a:sym typeface="Calibri"/>
              </a:rPr>
            </a:br>
            <a:r>
              <a:rPr b="0" i="0" lang="en-US" sz="5400" u="none" cap="none" strike="noStrike">
                <a:solidFill>
                  <a:schemeClr val="dk1"/>
                </a:solidFill>
                <a:latin typeface="Calibri"/>
                <a:ea typeface="Calibri"/>
                <a:cs typeface="Calibri"/>
                <a:sym typeface="Calibri"/>
              </a:rPr>
              <a:t>NEW PARENT ORIENTATION</a:t>
            </a:r>
            <a:br>
              <a:rPr b="0" i="0" lang="en-US" sz="5400" u="none" cap="none" strike="noStrike">
                <a:solidFill>
                  <a:schemeClr val="dk1"/>
                </a:solidFill>
                <a:latin typeface="Calibri"/>
                <a:ea typeface="Calibri"/>
                <a:cs typeface="Calibri"/>
                <a:sym typeface="Calibri"/>
              </a:rPr>
            </a:br>
            <a:endParaRPr b="0" i="0" sz="5400" u="none" cap="none" strike="noStrike">
              <a:solidFill>
                <a:schemeClr val="dk1"/>
              </a:solidFill>
              <a:latin typeface="Calibri"/>
              <a:ea typeface="Calibri"/>
              <a:cs typeface="Calibri"/>
              <a:sym typeface="Calibri"/>
            </a:endParaRPr>
          </a:p>
        </p:txBody>
      </p:sp>
      <p:sp>
        <p:nvSpPr>
          <p:cNvPr id="89" name="Google Shape;89;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IMMACULATE CONCEPTION SCHOOL</a:t>
            </a:r>
            <a:endParaRPr/>
          </a:p>
          <a:p>
            <a:pPr indent="0" lvl="0" marL="0" marR="0" rtl="0" algn="ctr">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OPENING PRAYER</a:t>
            </a:r>
            <a:endParaRPr/>
          </a:p>
        </p:txBody>
      </p:sp>
      <p:sp>
        <p:nvSpPr>
          <p:cNvPr id="95" name="Google Shape;95;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50800" lvl="0" marL="228600" marR="0" rtl="0" algn="l">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INTRODUCTIONS</a:t>
            </a:r>
            <a:endParaRPr/>
          </a:p>
        </p:txBody>
      </p:sp>
      <p:sp>
        <p:nvSpPr>
          <p:cNvPr id="101" name="Google Shape;10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50800" lvl="0" marL="228600" marR="0" rtl="0" algn="l">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GOALS FOR TODAY</a:t>
            </a:r>
            <a:endParaRPr/>
          </a:p>
        </p:txBody>
      </p:sp>
      <p:sp>
        <p:nvSpPr>
          <p:cNvPr id="107" name="Google Shape;107;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1.  Help new parents be familiar with the school</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2.  Provide information necessary for “day to day” life at ICS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3.  Answer questions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OUR MISSION</a:t>
            </a:r>
            <a:endParaRPr/>
          </a:p>
        </p:txBody>
      </p:sp>
      <p:sp>
        <p:nvSpPr>
          <p:cNvPr id="113" name="Google Shape;113;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1" i="0" lang="en-US" sz="2800" u="none" cap="none" strike="noStrike">
                <a:solidFill>
                  <a:schemeClr val="dk1"/>
                </a:solidFill>
                <a:latin typeface="Calibri"/>
                <a:ea typeface="Calibri"/>
                <a:cs typeface="Calibri"/>
                <a:sym typeface="Calibri"/>
              </a:rPr>
              <a:t>At Immaculate Conception School our mission is to develop students to their full potential in body, mind, and spirit.  Students are empowered to be confident Catholic leaders who are college ready and committed to making a difference.</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ICS PHILOSOPHY</a:t>
            </a:r>
            <a:endParaRPr/>
          </a:p>
        </p:txBody>
      </p:sp>
      <p:sp>
        <p:nvSpPr>
          <p:cNvPr id="119" name="Google Shape;119;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70000"/>
              </a:lnSpc>
              <a:spcBef>
                <a:spcPts val="0"/>
              </a:spcBef>
              <a:spcAft>
                <a:spcPts val="0"/>
              </a:spcAft>
              <a:buClr>
                <a:schemeClr val="dk1"/>
              </a:buClr>
              <a:buSzPts val="1960"/>
              <a:buFont typeface="Arial"/>
              <a:buChar char="•"/>
            </a:pPr>
            <a:r>
              <a:rPr b="1" i="0" lang="en-US" sz="1960" u="sng" cap="none" strike="noStrike">
                <a:solidFill>
                  <a:schemeClr val="dk1"/>
                </a:solidFill>
                <a:latin typeface="Calibri"/>
                <a:ea typeface="Calibri"/>
                <a:cs typeface="Calibri"/>
                <a:sym typeface="Calibri"/>
              </a:rPr>
              <a:t>PHILOSOPHY</a:t>
            </a:r>
            <a:endParaRPr b="0" i="0" sz="196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ts val="1960"/>
              <a:buFont typeface="Arial"/>
              <a:buChar char="•"/>
            </a:pPr>
            <a:br>
              <a:rPr b="0" i="0" lang="en-US" sz="1960" u="none" cap="none" strike="noStrike">
                <a:solidFill>
                  <a:schemeClr val="dk1"/>
                </a:solidFill>
                <a:latin typeface="Calibri"/>
                <a:ea typeface="Calibri"/>
                <a:cs typeface="Calibri"/>
                <a:sym typeface="Calibri"/>
              </a:rPr>
            </a:br>
            <a:r>
              <a:rPr b="0" i="0" lang="en-US" sz="1960" u="none" cap="none" strike="noStrike">
                <a:solidFill>
                  <a:schemeClr val="dk1"/>
                </a:solidFill>
                <a:latin typeface="Calibri"/>
                <a:ea typeface="Calibri"/>
                <a:cs typeface="Calibri"/>
                <a:sym typeface="Calibri"/>
              </a:rPr>
              <a:t>Immaculate Conception School is guided by the principles of Catholic education, which focus on the Gospel message, community, service, and worship.</a:t>
            </a:r>
            <a:endParaRPr b="0" i="0" sz="196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ts val="1960"/>
              <a:buFont typeface="Arial"/>
              <a:buChar char="•"/>
            </a:pPr>
            <a:r>
              <a:rPr b="0" i="0" lang="en-US" sz="1960" u="none" cap="none" strike="noStrike">
                <a:solidFill>
                  <a:schemeClr val="dk1"/>
                </a:solidFill>
                <a:latin typeface="Calibri"/>
                <a:ea typeface="Calibri"/>
                <a:cs typeface="Calibri"/>
                <a:sym typeface="Calibri"/>
              </a:rPr>
              <a:t>We acknowledge the role of parents as the primary educators who serve as the first role models in the formation of their children’s spiritual and intellectual lives.  </a:t>
            </a:r>
            <a:endParaRPr b="0" i="0" sz="196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ts val="1960"/>
              <a:buFont typeface="Arial"/>
              <a:buChar char="•"/>
            </a:pPr>
            <a:r>
              <a:rPr b="0" i="0" lang="en-US" sz="1960" u="none" cap="none" strike="noStrike">
                <a:solidFill>
                  <a:schemeClr val="dk1"/>
                </a:solidFill>
                <a:latin typeface="Calibri"/>
                <a:ea typeface="Calibri"/>
                <a:cs typeface="Calibri"/>
                <a:sym typeface="Calibri"/>
              </a:rPr>
              <a:t>Immaculate Conception School provides opportunities for students to become faith-filled people and involved citizens.  The education programs at Immaculate Conception provide students with the skills to think critically, communicate effectively, and develop as life-long learners.  We strive to foster globally aware students who respond generously to the call to serve others.</a:t>
            </a:r>
            <a:endParaRPr b="0" i="0" sz="196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ts val="1960"/>
              <a:buFont typeface="Arial"/>
              <a:buChar char="•"/>
            </a:pPr>
            <a:br>
              <a:rPr b="0" i="0" lang="en-US" sz="1960" u="none" cap="none" strike="noStrike">
                <a:solidFill>
                  <a:schemeClr val="dk1"/>
                </a:solidFill>
                <a:latin typeface="Calibri"/>
                <a:ea typeface="Calibri"/>
                <a:cs typeface="Calibri"/>
                <a:sym typeface="Calibri"/>
              </a:rPr>
            </a:br>
            <a:br>
              <a:rPr b="0" i="0" lang="en-US" sz="1960" u="sng" cap="none" strike="noStrike">
                <a:solidFill>
                  <a:schemeClr val="dk1"/>
                </a:solidFill>
                <a:latin typeface="Calibri"/>
                <a:ea typeface="Calibri"/>
                <a:cs typeface="Calibri"/>
                <a:sym typeface="Calibri"/>
              </a:rPr>
            </a:br>
            <a:br>
              <a:rPr b="0" i="0" lang="en-US" sz="1960" u="none" cap="none" strike="noStrike">
                <a:solidFill>
                  <a:schemeClr val="dk1"/>
                </a:solidFill>
                <a:latin typeface="Calibri"/>
                <a:ea typeface="Calibri"/>
                <a:cs typeface="Calibri"/>
                <a:sym typeface="Calibri"/>
              </a:rPr>
            </a:br>
            <a:br>
              <a:rPr b="0" i="0" lang="en-US" sz="1960" u="none" cap="none" strike="noStrike">
                <a:solidFill>
                  <a:schemeClr val="dk1"/>
                </a:solidFill>
                <a:latin typeface="Calibri"/>
                <a:ea typeface="Calibri"/>
                <a:cs typeface="Calibri"/>
                <a:sym typeface="Calibri"/>
              </a:rPr>
            </a:br>
            <a:br>
              <a:rPr b="0" i="0" lang="en-US" sz="1960" u="none" cap="none" strike="noStrike">
                <a:solidFill>
                  <a:schemeClr val="dk1"/>
                </a:solidFill>
                <a:latin typeface="Calibri"/>
                <a:ea typeface="Calibri"/>
                <a:cs typeface="Calibri"/>
                <a:sym typeface="Calibri"/>
              </a:rPr>
            </a:br>
            <a:br>
              <a:rPr b="0" i="0" lang="en-US" sz="1960" u="none" cap="none" strike="noStrike">
                <a:solidFill>
                  <a:schemeClr val="dk1"/>
                </a:solidFill>
                <a:latin typeface="Calibri"/>
                <a:ea typeface="Calibri"/>
                <a:cs typeface="Calibri"/>
                <a:sym typeface="Calibri"/>
              </a:rPr>
            </a:br>
            <a:endParaRPr b="0" i="0" sz="196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SCHOOLWIDE LEARNING EXPECTATIONS (SLEs)</a:t>
            </a:r>
            <a:endParaRPr/>
          </a:p>
        </p:txBody>
      </p:sp>
      <p:sp>
        <p:nvSpPr>
          <p:cNvPr id="125" name="Google Shape;125;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FAITH-FILLED PEOPLE</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CRITICAL THINKERS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EFFECTIVE COMMUNICATORS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INVOLVED CITIZENS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LIFELONG LEARNERS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pic>
        <p:nvPicPr>
          <p:cNvPr id="130" name="Google Shape;130;p20"/>
          <p:cNvPicPr preferRelativeResize="0"/>
          <p:nvPr/>
        </p:nvPicPr>
        <p:blipFill rotWithShape="1">
          <a:blip r:embed="rId3">
            <a:alphaModFix/>
          </a:blip>
          <a:srcRect b="0" l="0" r="0" t="0"/>
          <a:stretch/>
        </p:blipFill>
        <p:spPr>
          <a:xfrm>
            <a:off x="3867150" y="0"/>
            <a:ext cx="4457700"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959"/>
              <a:buFont typeface="Calibri"/>
              <a:buNone/>
            </a:pPr>
            <a:br>
              <a:rPr b="0" i="0" lang="en-US" sz="3959" u="none" cap="none" strike="noStrike">
                <a:solidFill>
                  <a:schemeClr val="dk1"/>
                </a:solidFill>
                <a:latin typeface="Calibri"/>
                <a:ea typeface="Calibri"/>
                <a:cs typeface="Calibri"/>
                <a:sym typeface="Calibri"/>
              </a:rPr>
            </a:br>
            <a:br>
              <a:rPr b="0" i="0" lang="en-US" sz="3959" u="none" cap="none" strike="noStrike">
                <a:solidFill>
                  <a:schemeClr val="dk1"/>
                </a:solidFill>
                <a:latin typeface="Calibri"/>
                <a:ea typeface="Calibri"/>
                <a:cs typeface="Calibri"/>
                <a:sym typeface="Calibri"/>
              </a:rPr>
            </a:br>
            <a:br>
              <a:rPr b="0" i="0" lang="en-US" sz="3959" u="none" cap="none" strike="noStrike">
                <a:solidFill>
                  <a:schemeClr val="dk1"/>
                </a:solidFill>
                <a:latin typeface="Calibri"/>
                <a:ea typeface="Calibri"/>
                <a:cs typeface="Calibri"/>
                <a:sym typeface="Calibri"/>
              </a:rPr>
            </a:br>
            <a:r>
              <a:rPr b="0" i="0" lang="en-US" sz="3959" u="none" cap="none" strike="noStrike">
                <a:solidFill>
                  <a:schemeClr val="dk1"/>
                </a:solidFill>
                <a:latin typeface="Calibri"/>
                <a:ea typeface="Calibri"/>
                <a:cs typeface="Calibri"/>
                <a:sym typeface="Calibri"/>
              </a:rPr>
              <a:t>ICS is a Catholic PARISH school.  We are part of a larger community and a ministry within our parish.</a:t>
            </a:r>
            <a:br>
              <a:rPr b="0" i="0" lang="en-US" sz="3959" u="none" cap="none" strike="noStrike">
                <a:solidFill>
                  <a:schemeClr val="dk1"/>
                </a:solidFill>
                <a:latin typeface="Calibri"/>
                <a:ea typeface="Calibri"/>
                <a:cs typeface="Calibri"/>
                <a:sym typeface="Calibri"/>
              </a:rPr>
            </a:br>
            <a:br>
              <a:rPr b="0" i="0" lang="en-US" sz="3959" u="none" cap="none" strike="noStrike">
                <a:solidFill>
                  <a:schemeClr val="dk1"/>
                </a:solidFill>
                <a:latin typeface="Calibri"/>
                <a:ea typeface="Calibri"/>
                <a:cs typeface="Calibri"/>
                <a:sym typeface="Calibri"/>
              </a:rPr>
            </a:br>
            <a:br>
              <a:rPr b="0" i="0" lang="en-US" sz="3959" u="none" cap="none" strike="noStrike">
                <a:solidFill>
                  <a:schemeClr val="dk1"/>
                </a:solidFill>
                <a:latin typeface="Calibri"/>
                <a:ea typeface="Calibri"/>
                <a:cs typeface="Calibri"/>
                <a:sym typeface="Calibri"/>
              </a:rPr>
            </a:br>
            <a:endParaRPr b="0" i="0" sz="3959"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22"/>
          <p:cNvSpPr txBox="1"/>
          <p:nvPr>
            <p:ph type="title"/>
          </p:nvPr>
        </p:nvSpPr>
        <p:spPr>
          <a:xfrm>
            <a:off x="838200" y="365125"/>
            <a:ext cx="10515600" cy="3565607"/>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                 THINGS YOU NEED TO KNOW</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DROP OFF &amp; PICK UP</a:t>
            </a:r>
            <a:endParaRPr/>
          </a:p>
        </p:txBody>
      </p:sp>
      <p:sp>
        <p:nvSpPr>
          <p:cNvPr id="146" name="Google Shape;146;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MORNINGS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Gates open at 7:00 a.m.</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Supervision in yard at 7:15</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Parking lot &amp; lower yard at 7:30</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Enter through lunch area  if by car or lower gate in basketball if walking</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NOT FRONT DOOR</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47" name="Google Shape;147;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AFTERNOONS	</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Parents come to yard to pick up child at dismissal</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Enter yard via lunch area or Green St. gate (not front door)</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Parents come in when bell rings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Students will be outside</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Pick up by 3:30 or sent to daycare</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SCHOOL HOURS &amp; SCHEDULE</a:t>
            </a:r>
            <a:br>
              <a:rPr b="0" i="0" lang="en-US" sz="4400" u="none" cap="none" strike="noStrike">
                <a:solidFill>
                  <a:schemeClr val="dk1"/>
                </a:solidFill>
                <a:latin typeface="Calibri"/>
                <a:ea typeface="Calibri"/>
                <a:cs typeface="Calibri"/>
                <a:sym typeface="Calibri"/>
              </a:rPr>
            </a:br>
            <a:endParaRPr b="0" i="0" sz="4400" u="none" cap="none" strike="noStrike">
              <a:solidFill>
                <a:schemeClr val="dk1"/>
              </a:solidFill>
              <a:latin typeface="Calibri"/>
              <a:ea typeface="Calibri"/>
              <a:cs typeface="Calibri"/>
              <a:sym typeface="Calibri"/>
            </a:endParaRPr>
          </a:p>
        </p:txBody>
      </p:sp>
      <p:sp>
        <p:nvSpPr>
          <p:cNvPr id="153" name="Google Shape;153;p2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CLASSES START AT 8:00 a.m. </a:t>
            </a:r>
            <a:endParaRPr/>
          </a:p>
          <a:p>
            <a:pPr indent="0" lvl="0" marL="0"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(Monday thru Thursday)</a:t>
            </a:r>
            <a:endParaRPr/>
          </a:p>
          <a:p>
            <a:pPr indent="0" lvl="0" marL="0"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8:45 a.m. START on Fridays</a:t>
            </a:r>
            <a:endParaRPr/>
          </a:p>
          <a:p>
            <a:pPr indent="0" lvl="0" marL="0"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MORNING ASSEMBLY (M, F)</a:t>
            </a:r>
            <a:endParaRPr/>
          </a:p>
          <a:p>
            <a:pPr indent="0" lvl="0" marL="0"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WEDNESDAYS – students in gr.2-8 required to attend 7:30 a.m. Mass.  FORMAL UNIFORM required on Wednesdays for everyone!</a:t>
            </a:r>
            <a:endParaRPr/>
          </a:p>
          <a:p>
            <a:pPr indent="0" lvl="0" marL="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54" name="Google Shape;154;p2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DISMISSAL is at 3:15 p.m. (M, T, Th, Fr) and 12:30 p.m. (Wednesdays)</a:t>
            </a:r>
            <a:endParaRPr/>
          </a:p>
          <a:p>
            <a:pPr indent="0" lvl="0" marL="0"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AFTER SCHOOL CARE available daily until 6:00 p.m. (except for a few times a year)</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COMMUNICATION</a:t>
            </a:r>
            <a:endParaRPr/>
          </a:p>
        </p:txBody>
      </p:sp>
      <p:sp>
        <p:nvSpPr>
          <p:cNvPr id="161" name="Google Shape;161;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Your child will be more successful if there is STRONG 2-way communication between home &amp; school.  The teacher is committed to keeping you informed about your child’s progress.  </a:t>
            </a:r>
            <a:r>
              <a:rPr b="0" i="1" lang="en-US" sz="2800" u="none" cap="none" strike="noStrike">
                <a:solidFill>
                  <a:schemeClr val="dk1"/>
                </a:solidFill>
                <a:latin typeface="Calibri"/>
                <a:ea typeface="Calibri"/>
                <a:cs typeface="Calibri"/>
                <a:sym typeface="Calibri"/>
              </a:rPr>
              <a:t>Please keep us informed of situations that may affect your child’s learning and overall well being (home situations, allergies, problems at school, etc)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GRADELINK</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CLASS DOJO</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AGENDAS</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MONDAY NEWSLETTER</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PARENT-TEACHER CONFERENCES (fall, spring, by appointment)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BREAKFAST &amp; LUNCH</a:t>
            </a:r>
            <a:endParaRPr/>
          </a:p>
        </p:txBody>
      </p:sp>
      <p:sp>
        <p:nvSpPr>
          <p:cNvPr id="167" name="Google Shape;167;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Federal School Lunch Program</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Complete application (even if you know you don’t qualify; the data generates funding)</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Breakfast is served at morning break – eat something before coming to school</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Child always has option to bring lunch – no fast food; no microwave available</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SNACK SALES :  Friday mornings &amp; after school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BIRTHDAYS	</a:t>
            </a:r>
            <a:endParaRPr/>
          </a:p>
        </p:txBody>
      </p:sp>
      <p:sp>
        <p:nvSpPr>
          <p:cNvPr id="173" name="Google Shape;173;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Free dress may be worn on birthday</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Follow classroom guidelines—usually monthly celebration days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NO LUNCH celebrations; whatever treat you bring should be individual servings (i.e. cupcakes instead of cake)</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sp>
        <p:nvSpPr>
          <p:cNvPr id="178" name="Google Shape;178;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FIELD TRIPS 	(TK-8)	</a:t>
            </a:r>
            <a:endParaRPr/>
          </a:p>
        </p:txBody>
      </p:sp>
      <p:sp>
        <p:nvSpPr>
          <p:cNvPr id="179" name="Google Shape;179;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FIELD TRIPS are a way to extend learning beyond our campus</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NOT AN OPTIONAL school day</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Parents welcome to chaperone  (sometimes site limits # of adults)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Google Shape;18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WHAT TO DO IF YOUR CHILD IS…</a:t>
            </a:r>
            <a:endParaRPr/>
          </a:p>
        </p:txBody>
      </p:sp>
      <p:sp>
        <p:nvSpPr>
          <p:cNvPr id="185" name="Google Shape;185;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ABSENT– Please call and inform the school.  When your child returns, send a note to the teacher.  STUDENT IS RESPONSIBLE for all work and tests missed.</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LATE- Child should stop by office to check in, order lunch, etc.</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LEAVING EARLY FOR AN APPOINTMENT – Parent comes to office and signs child out with office personnel (PLEASE TRY TO SCHEDULE APPOINTMENTS OUTSIDE OF SCHOOL TIME!)</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HAVING AN ONGOING PROBLEM WITH ANOTHER CHILD OR SOME ASPECT OF SCHOOL…contact the teacher first, then admin if necessary</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EMERGENCY PREPARATION at ICS</a:t>
            </a:r>
            <a:endParaRPr/>
          </a:p>
        </p:txBody>
      </p:sp>
      <p:sp>
        <p:nvSpPr>
          <p:cNvPr id="191" name="Google Shape;191;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We are always trying to improve SAFETY &amp; SECURITY for your child</a:t>
            </a:r>
            <a:endParaRPr/>
          </a:p>
          <a:p>
            <a:pPr indent="-228600" lvl="1" marL="685800" marR="0" rtl="0" algn="l">
              <a:lnSpc>
                <a:spcPct val="90000"/>
              </a:lnSpc>
              <a:spcBef>
                <a:spcPts val="5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FIRE DRILLS  +  EARTHQUAKE DRILLS  + LOCKDOWN PROCEDURES</a:t>
            </a:r>
            <a:endParaRPr/>
          </a:p>
          <a:p>
            <a:pPr indent="-228600" lvl="1" marL="685800" marR="0" rtl="0" algn="l">
              <a:lnSpc>
                <a:spcPct val="90000"/>
              </a:lnSpc>
              <a:spcBef>
                <a:spcPts val="5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Classrooms equipped with EMERGENCY BACKPACKS &amp; ESCAPE LADDERS(in TK and grades 1, 3, 4, 5, 7)</a:t>
            </a:r>
            <a:endParaRPr/>
          </a:p>
          <a:p>
            <a:pPr indent="-228600" lvl="1" marL="685800" marR="0" rtl="0" algn="l">
              <a:lnSpc>
                <a:spcPct val="90000"/>
              </a:lnSpc>
              <a:spcBef>
                <a:spcPts val="5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Food and supplies on hand</a:t>
            </a:r>
            <a:endParaRPr/>
          </a:p>
          <a:p>
            <a:pPr indent="-228600" lvl="1" marL="685800" marR="0" rtl="0" algn="l">
              <a:lnSpc>
                <a:spcPct val="90000"/>
              </a:lnSpc>
              <a:spcBef>
                <a:spcPts val="5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Personnel trained in CPR and First Aid</a:t>
            </a:r>
            <a:endParaRPr/>
          </a:p>
          <a:p>
            <a:pPr indent="-228600" lvl="1" marL="685800" marR="0" rtl="0" algn="l">
              <a:lnSpc>
                <a:spcPct val="90000"/>
              </a:lnSpc>
              <a:spcBef>
                <a:spcPts val="5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PLEASE MAKE SURE THAT YOU HAVE SOMEONE OTHER THAN YOURSELF WHO CAN BE CONTACTED IN CASE OF EMERGENCY, OR WHOM YOU AUTHORIZE TO PICK UP YOUR CHILD IF YOU CANNOT GET HERE</a:t>
            </a:r>
            <a:endParaRPr/>
          </a:p>
          <a:p>
            <a:pPr indent="-228600" lvl="1" marL="685800" marR="0" rtl="0" algn="l">
              <a:lnSpc>
                <a:spcPct val="90000"/>
              </a:lnSpc>
              <a:spcBef>
                <a:spcPts val="5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This is another reason why we need you to sign up for CLASS DOJO –it’s a way that we can communicate to everyone at once!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EMERGENCY PREP (continued)</a:t>
            </a:r>
            <a:endParaRPr/>
          </a:p>
        </p:txBody>
      </p:sp>
      <p:sp>
        <p:nvSpPr>
          <p:cNvPr id="197" name="Google Shape;197;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Make sure your child knows your phone number and/or has it written down and in a secure place</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Talk to your child about various scenarios and what you would do about them at home.  Do you have a family emergency plan?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YOUR COMMITMENT TO YOUR CHILD’S EDUCATION AT I.C.S.</a:t>
            </a:r>
            <a:endParaRPr/>
          </a:p>
        </p:txBody>
      </p:sp>
      <p:sp>
        <p:nvSpPr>
          <p:cNvPr id="203" name="Google Shape;203;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80000"/>
              </a:lnSpc>
              <a:spcBef>
                <a:spcPts val="0"/>
              </a:spcBef>
              <a:spcAft>
                <a:spcPts val="0"/>
              </a:spcAft>
              <a:buClr>
                <a:schemeClr val="dk1"/>
              </a:buClr>
              <a:buSzPts val="2590"/>
              <a:buFont typeface="Arial"/>
              <a:buChar char="•"/>
            </a:pPr>
            <a:r>
              <a:rPr b="0" i="0" lang="en-US" sz="2590" u="none" cap="none" strike="noStrike">
                <a:solidFill>
                  <a:schemeClr val="dk1"/>
                </a:solidFill>
                <a:latin typeface="Calibri"/>
                <a:ea typeface="Calibri"/>
                <a:cs typeface="Calibri"/>
                <a:sym typeface="Calibri"/>
              </a:rPr>
              <a:t>NOURISH your child’s FAITH &amp; MORAL DEVELOPMENT</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Bring your child to Mass; use blue Sunday envelopes at least 3x/month</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PRAY with your child at home</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SPEAK about others with kindness and empathy</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HELP CHILD KNOW THAT MISTAKES ARE OKAY -- OPPORTUNITIES TO LEARN!</a:t>
            </a:r>
            <a:endParaRPr/>
          </a:p>
          <a:p>
            <a:pPr indent="-87630" lvl="1" marL="685800" marR="0" rtl="0" algn="l">
              <a:lnSpc>
                <a:spcPct val="80000"/>
              </a:lnSpc>
              <a:spcBef>
                <a:spcPts val="500"/>
              </a:spcBef>
              <a:spcAft>
                <a:spcPts val="0"/>
              </a:spcAft>
              <a:buClr>
                <a:schemeClr val="dk1"/>
              </a:buClr>
              <a:buSzPts val="2220"/>
              <a:buFont typeface="Arial"/>
              <a:buNone/>
            </a:pPr>
            <a:r>
              <a:t/>
            </a:r>
            <a:endParaRPr b="0" i="0" sz="2220" u="none" cap="none" strike="noStrike">
              <a:solidFill>
                <a:schemeClr val="dk1"/>
              </a:solidFill>
              <a:latin typeface="Calibri"/>
              <a:ea typeface="Calibri"/>
              <a:cs typeface="Calibri"/>
              <a:sym typeface="Calibri"/>
            </a:endParaRPr>
          </a:p>
          <a:p>
            <a:pPr indent="-228600" lvl="0" marL="228600" marR="0" rtl="0" algn="l">
              <a:lnSpc>
                <a:spcPct val="80000"/>
              </a:lnSpc>
              <a:spcBef>
                <a:spcPts val="1000"/>
              </a:spcBef>
              <a:spcAft>
                <a:spcPts val="0"/>
              </a:spcAft>
              <a:buClr>
                <a:schemeClr val="dk1"/>
              </a:buClr>
              <a:buSzPts val="2590"/>
              <a:buFont typeface="Arial"/>
              <a:buChar char="•"/>
            </a:pPr>
            <a:r>
              <a:rPr b="0" i="0" lang="en-US" sz="2590" u="none" cap="none" strike="noStrike">
                <a:solidFill>
                  <a:schemeClr val="dk1"/>
                </a:solidFill>
                <a:latin typeface="Calibri"/>
                <a:ea typeface="Calibri"/>
                <a:cs typeface="Calibri"/>
                <a:sym typeface="Calibri"/>
              </a:rPr>
              <a:t>MAKE EDUCATION A PRIORITY</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BE on time &amp; IN UNIFORM daily</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Make READING a part of your family culture</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Provide a routine at home and a quiet space for homework</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Establish and maintain strong home-school communication</a:t>
            </a:r>
            <a:endParaRPr/>
          </a:p>
          <a:p>
            <a:pPr indent="-228600" lvl="1" marL="685800" marR="0" rtl="0" algn="l">
              <a:lnSpc>
                <a:spcPct val="80000"/>
              </a:lnSpc>
              <a:spcBef>
                <a:spcPts val="500"/>
              </a:spcBef>
              <a:spcAft>
                <a:spcPts val="0"/>
              </a:spcAft>
              <a:buClr>
                <a:schemeClr val="dk1"/>
              </a:buClr>
              <a:buSzPts val="2220"/>
              <a:buFont typeface="Arial"/>
              <a:buChar char="•"/>
            </a:pPr>
            <a:r>
              <a:rPr b="0" i="0" lang="en-US" sz="2220" u="none" cap="none" strike="noStrike">
                <a:solidFill>
                  <a:schemeClr val="dk1"/>
                </a:solidFill>
                <a:latin typeface="Calibri"/>
                <a:ea typeface="Calibri"/>
                <a:cs typeface="Calibri"/>
                <a:sym typeface="Calibri"/>
              </a:rPr>
              <a:t>Teach your child to be independent and responsible </a:t>
            </a:r>
            <a:endParaRPr/>
          </a:p>
          <a:p>
            <a:pPr indent="-87630" lvl="1" marL="685800" marR="0" rtl="0" algn="l">
              <a:lnSpc>
                <a:spcPct val="80000"/>
              </a:lnSpc>
              <a:spcBef>
                <a:spcPts val="500"/>
              </a:spcBef>
              <a:spcAft>
                <a:spcPts val="0"/>
              </a:spcAft>
              <a:buClr>
                <a:schemeClr val="dk1"/>
              </a:buClr>
              <a:buSzPts val="2220"/>
              <a:buFont typeface="Arial"/>
              <a:buNone/>
            </a:pPr>
            <a:r>
              <a:t/>
            </a:r>
            <a:endParaRPr b="0" i="0" sz="222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YOUR COMMITMENT…</a:t>
            </a:r>
            <a:endParaRPr/>
          </a:p>
        </p:txBody>
      </p:sp>
      <p:sp>
        <p:nvSpPr>
          <p:cNvPr id="209" name="Google Shape;209;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FINANCIAL RESPONSIBILITIES--</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	SMART payments on time—don’t fall behind!</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           service hours (20 + shift at Fiesta)</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	fundraisers (RAFFLE, CANDY SALE, MOTHER’S DAY)</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GET INVOLVED!  Your positive presence at school will impact your child’s success!</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            volunteer if you have time</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            join Parent Planning Committee</a:t>
            </a:r>
            <a:endParaRPr/>
          </a:p>
          <a:p>
            <a:pPr indent="0" lvl="0" marL="0" marR="0" rtl="0" algn="l">
              <a:lnSpc>
                <a:spcPct val="8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            it takes ALL of us to make things happen</a:t>
            </a:r>
            <a:endParaRPr/>
          </a:p>
          <a:p>
            <a:pPr indent="0" lvl="0" marL="0" marR="0" rtl="0" algn="l">
              <a:lnSpc>
                <a:spcPct val="8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OUR COMMITMENT TO YOU</a:t>
            </a:r>
            <a:endParaRPr/>
          </a:p>
        </p:txBody>
      </p:sp>
      <p:sp>
        <p:nvSpPr>
          <p:cNvPr id="215" name="Google Shape;215;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We will nurture your child in a faith-filled environment</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We will be well-prepared and GIVE OUR BEST daily</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We will return phone calls and email communications in a 24 hour period</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We will be welcoming and approachable</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QUESTIONS &amp;  COMMENTS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